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5" r:id="rId2"/>
    <p:sldId id="330" r:id="rId3"/>
    <p:sldId id="322" r:id="rId4"/>
    <p:sldId id="306" r:id="rId5"/>
    <p:sldId id="331" r:id="rId6"/>
    <p:sldId id="342" r:id="rId7"/>
    <p:sldId id="344" r:id="rId8"/>
    <p:sldId id="338" r:id="rId9"/>
    <p:sldId id="341" r:id="rId10"/>
    <p:sldId id="339" r:id="rId11"/>
    <p:sldId id="340" r:id="rId12"/>
    <p:sldId id="315" r:id="rId13"/>
    <p:sldId id="317" r:id="rId14"/>
    <p:sldId id="310" r:id="rId15"/>
    <p:sldId id="313" r:id="rId16"/>
    <p:sldId id="311" r:id="rId17"/>
    <p:sldId id="34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4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is\data\dokumenty\Odbor_&#352;MS\fouskova\Demog.%20v&#253;voj,%20narozen&#237;,%20statistika,%20%20odhady,%20p&#345;ehledy\Narozen&#237;\Narozen&#237;%20-%20&#268;S&#21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is\data\dokumenty\Odbor_&#352;MS\fouskova\_24-25_P&#345;ij&#237;mac&#237;%20&#345;&#237;zen&#237;\Dohadovac&#237;%20&#345;&#237;zen&#237;%2024-25\Nab&#237;dka24_25\Nab&#237;dka_2024-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3851965128733216E-2"/>
                  <c:y val="-5.4158311558747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9-44FF-A689-0CC8CC59F0E5}"/>
                </c:ext>
              </c:extLst>
            </c:dLbl>
            <c:dLbl>
              <c:idx val="5"/>
              <c:layout>
                <c:manualLayout>
                  <c:x val="-4.2309676287527215E-2"/>
                  <c:y val="-4.0145783255094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9-44FF-A689-0CC8CC59F0E5}"/>
                </c:ext>
              </c:extLst>
            </c:dLbl>
            <c:dLbl>
              <c:idx val="6"/>
              <c:layout>
                <c:manualLayout>
                  <c:x val="-4.4726165190039725E-2"/>
                  <c:y val="-4.0145783255094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9-44FF-A689-0CC8CC59F0E5}"/>
                </c:ext>
              </c:extLst>
            </c:dLbl>
            <c:dLbl>
              <c:idx val="7"/>
              <c:layout>
                <c:manualLayout>
                  <c:x val="-4.3517920738783446E-2"/>
                  <c:y val="-4.0145783255094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9-44FF-A689-0CC8CC59F0E5}"/>
                </c:ext>
              </c:extLst>
            </c:dLbl>
            <c:dLbl>
              <c:idx val="11"/>
              <c:layout>
                <c:manualLayout>
                  <c:x val="-1.8144787262401582E-2"/>
                  <c:y val="-5.4158311558747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9-44FF-A689-0CC8CC59F0E5}"/>
                </c:ext>
              </c:extLst>
            </c:dLbl>
            <c:dLbl>
              <c:idx val="13"/>
              <c:layout>
                <c:manualLayout>
                  <c:x val="-2.418600951868298E-2"/>
                  <c:y val="-4.5750794576555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39-44FF-A689-0CC8CC59F0E5}"/>
                </c:ext>
              </c:extLst>
            </c:dLbl>
            <c:dLbl>
              <c:idx val="22"/>
              <c:layout>
                <c:manualLayout>
                  <c:x val="-1.3735741526258196E-2"/>
                  <c:y val="-8.2183368166051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39-44FF-A689-0CC8CC59F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'Vývoj platné (2)'!$C$4:$Y$4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'Vývoj platné (2)'!$C$5:$Y$5</c:f>
              <c:numCache>
                <c:formatCode>#,##0</c:formatCode>
                <c:ptCount val="23"/>
                <c:pt idx="0">
                  <c:v>4887</c:v>
                </c:pt>
                <c:pt idx="1">
                  <c:v>4774</c:v>
                </c:pt>
                <c:pt idx="2">
                  <c:v>4886</c:v>
                </c:pt>
                <c:pt idx="3">
                  <c:v>4934</c:v>
                </c:pt>
                <c:pt idx="4">
                  <c:v>5046</c:v>
                </c:pt>
                <c:pt idx="5">
                  <c:v>5445</c:v>
                </c:pt>
                <c:pt idx="6">
                  <c:v>5803</c:v>
                </c:pt>
                <c:pt idx="7">
                  <c:v>6100</c:v>
                </c:pt>
                <c:pt idx="8">
                  <c:v>6385</c:v>
                </c:pt>
                <c:pt idx="9">
                  <c:v>6412</c:v>
                </c:pt>
                <c:pt idx="10">
                  <c:v>6242</c:v>
                </c:pt>
                <c:pt idx="11">
                  <c:v>5566</c:v>
                </c:pt>
                <c:pt idx="12">
                  <c:v>5768</c:v>
                </c:pt>
                <c:pt idx="13">
                  <c:v>5510</c:v>
                </c:pt>
                <c:pt idx="14">
                  <c:v>5674</c:v>
                </c:pt>
                <c:pt idx="15">
                  <c:v>5861</c:v>
                </c:pt>
                <c:pt idx="16">
                  <c:v>5940</c:v>
                </c:pt>
                <c:pt idx="17">
                  <c:v>6066</c:v>
                </c:pt>
                <c:pt idx="18">
                  <c:v>6082</c:v>
                </c:pt>
                <c:pt idx="19">
                  <c:v>6027</c:v>
                </c:pt>
                <c:pt idx="20">
                  <c:v>5876</c:v>
                </c:pt>
                <c:pt idx="21">
                  <c:v>5933</c:v>
                </c:pt>
                <c:pt idx="22">
                  <c:v>5407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139-44FF-A689-0CC8CC59F0E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3261760"/>
        <c:axId val="523271600"/>
      </c:lineChart>
      <c:catAx>
        <c:axId val="52326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3271600"/>
        <c:crosses val="autoZero"/>
        <c:auto val="1"/>
        <c:lblAlgn val="ctr"/>
        <c:lblOffset val="100"/>
        <c:noMultiLvlLbl val="0"/>
      </c:catAx>
      <c:valAx>
        <c:axId val="523271600"/>
        <c:scaling>
          <c:orientation val="minMax"/>
          <c:min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326176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46477758725773"/>
          <c:y val="0.21516104982498704"/>
          <c:w val="0.64760956764083832"/>
          <c:h val="0.5590771559307137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28A-4027-955C-FC4F50C1214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28A-4027-955C-FC4F50C1214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28A-4027-955C-FC4F50C1214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28A-4027-955C-FC4F50C1214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28A-4027-955C-FC4F50C1214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28A-4027-955C-FC4F50C1214B}"/>
              </c:ext>
            </c:extLst>
          </c:dPt>
          <c:dLbls>
            <c:dLbl>
              <c:idx val="0"/>
              <c:layout>
                <c:manualLayout>
                  <c:x val="-1.3346204973733723E-2"/>
                  <c:y val="1.554322812899711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04502841775347"/>
                      <c:h val="0.300685028635292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8A-4027-955C-FC4F50C1214B}"/>
                </c:ext>
              </c:extLst>
            </c:dLbl>
            <c:dLbl>
              <c:idx val="1"/>
              <c:layout>
                <c:manualLayout>
                  <c:x val="5.1500280043295403E-3"/>
                  <c:y val="6.133919658314056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88996786517211E-2"/>
                      <c:h val="0.171821861666055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8A-4027-955C-FC4F50C1214B}"/>
                </c:ext>
              </c:extLst>
            </c:dLbl>
            <c:dLbl>
              <c:idx val="2"/>
              <c:layout>
                <c:manualLayout>
                  <c:x val="0.20026126150057558"/>
                  <c:y val="-8.655313640339607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560946737149527"/>
                      <c:h val="0.226067593048903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28A-4027-955C-FC4F50C1214B}"/>
                </c:ext>
              </c:extLst>
            </c:dLbl>
            <c:dLbl>
              <c:idx val="3"/>
              <c:layout>
                <c:manualLayout>
                  <c:x val="-9.3727615273766822E-18"/>
                  <c:y val="-7.862407862407862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8A-4027-955C-FC4F50C1214B}"/>
                </c:ext>
              </c:extLst>
            </c:dLbl>
            <c:dLbl>
              <c:idx val="4"/>
              <c:layout>
                <c:manualLayout>
                  <c:x val="0.20737740824812634"/>
                  <c:y val="1.21901170824603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893688680900665"/>
                      <c:h val="0.176140111452291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28A-4027-955C-FC4F50C1214B}"/>
                </c:ext>
              </c:extLst>
            </c:dLbl>
            <c:dLbl>
              <c:idx val="5"/>
              <c:layout>
                <c:manualLayout>
                  <c:x val="-5.4824695141913009E-2"/>
                  <c:y val="-5.848282795096551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8A-4027-955C-FC4F50C121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'Nabídka dle druhu studia'!$A$6:$A$11</c:f>
              <c:strCache>
                <c:ptCount val="6"/>
                <c:pt idx="0">
                  <c:v>Čtyřletá gymnázia</c:v>
                </c:pt>
                <c:pt idx="1">
                  <c:v>Lycea</c:v>
                </c:pt>
                <c:pt idx="2">
                  <c:v>Obory s maturitní zkouškou</c:v>
                </c:pt>
                <c:pt idx="3">
                  <c:v>Obory L0+H</c:v>
                </c:pt>
                <c:pt idx="4">
                  <c:v>Obory s výučním listem</c:v>
                </c:pt>
                <c:pt idx="5">
                  <c:v>Jiné obory</c:v>
                </c:pt>
              </c:strCache>
            </c:strRef>
          </c:cat>
          <c:val>
            <c:numRef>
              <c:f>'Nabídka dle druhu studia'!$B$6:$B$11</c:f>
              <c:numCache>
                <c:formatCode>General</c:formatCode>
                <c:ptCount val="6"/>
                <c:pt idx="0">
                  <c:v>535</c:v>
                </c:pt>
                <c:pt idx="1">
                  <c:v>420</c:v>
                </c:pt>
                <c:pt idx="2" formatCode="#,##0">
                  <c:v>2963</c:v>
                </c:pt>
                <c:pt idx="3" formatCode="#,##0">
                  <c:v>315</c:v>
                </c:pt>
                <c:pt idx="4" formatCode="#,##0">
                  <c:v>2704</c:v>
                </c:pt>
                <c:pt idx="5">
                  <c:v>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8A-4027-955C-FC4F50C1214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A8177-4CE1-4E17-826A-5EB8F0ABF783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F2595-4970-4E3D-A838-5F9B4745C5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67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99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07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7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70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8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9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03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2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79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69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9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85A1-D55D-456E-A919-B9F9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8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imacky.cermat.cz/menu/testova-zadani-k-procvicovani" TargetMode="External"/><Relationship Id="rId2" Type="http://schemas.openxmlformats.org/officeDocument/2006/relationships/hyperlink" Target="https://www.atlasskolstvi.cz/stredni-skoly?show=intr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o-das.cz/kolik-bodu-z-prijimacek-musim-mit-prumerny-pocet-bodu-u-prijimacek/#kolik" TargetMode="External"/><Relationship Id="rId4" Type="http://schemas.openxmlformats.org/officeDocument/2006/relationships/hyperlink" Target="https://infoabsolvent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sqw/text/tiskt.sqw?O=9&amp;CT=551&amp;CT1=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3498" y="2243487"/>
            <a:ext cx="11352058" cy="2387600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PŘIJÍMACÍ ŘÍZENÍ NA SŠ </a:t>
            </a: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pro školní rok 2024/2025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50472" y="5063467"/>
            <a:ext cx="10132640" cy="496084"/>
          </a:xfrm>
        </p:spPr>
        <p:txBody>
          <a:bodyPr>
            <a:normAutofit/>
          </a:bodyPr>
          <a:lstStyle/>
          <a:p>
            <a:pPr algn="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pro výchovné poradce ZŠ a SŠ</a:t>
            </a:r>
          </a:p>
        </p:txBody>
      </p:sp>
    </p:spTree>
    <p:extLst>
      <p:ext uri="{BB962C8B-B14F-4D97-AF65-F5344CB8AC3E}">
        <p14:creationId xmlns:p14="http://schemas.microsoft.com/office/powerpoint/2010/main" val="38309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1" y="347299"/>
            <a:ext cx="8866414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Navýšené kapacity na SŠ pro školní rok 2024/25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49224" y="1225296"/>
            <a:ext cx="83941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 školní rok 2024/2025 budou navýšeny kapacity na dalších školách: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Obchodní akademie, Plzeň – pouze pro tento rok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Obchodní akademie ze 120 na 150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SOŠ obchodu, užitého umění a designu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Aranžér z 24 na 35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SŠ informatiky a finančních služeb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Informační technologie – ze 60 na 120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Gymnázium a SOŠ Plasy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Obchodní akademie z 15 na 23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Agropodnikání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z 15 na 23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SŠ Oselce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Prodavačské práce – nový obor 14 míst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SŠ Rokycany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Gastronomie L0 – z 15 na 30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VOŠ, OA, SZŠ a JŠ s právem státní jazykové zkoušky Klatovy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Obchodní akademie – z 60 na 90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cs-CZ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668067" y="260351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SOŠ a SOU Sušice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Mechanik opravář motorových vozidel – z 24 na 34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Kadeřník – z 24 na 30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SŠ živnostenská a ZŠ, Planá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Stravovací a ubytovací služby – z 30 na 48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Obory ve schvalovacím řízení na MŠMT:</a:t>
            </a:r>
            <a:endParaRPr lang="cs-CZ" sz="2000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Gymnázium, Stříbro</a:t>
            </a:r>
            <a:endParaRPr lang="cs-CZ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4leté gymnázium – kapacita 30</a:t>
            </a:r>
            <a:endParaRPr lang="cs-CZ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SPŠ Tachov</a:t>
            </a:r>
            <a:endParaRPr lang="cs-CZ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obor Technické lyceum – kapacita 30</a:t>
            </a:r>
            <a:endParaRPr lang="cs-CZ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10429299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KAPACITY NA GYMNÁZIÍCH V PLZEŇSKÉM KRAJI</a:t>
            </a: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3500" y="1333355"/>
            <a:ext cx="9514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 každý školní rok byly v uplynulých letech jednorázově navýšeny kapacity na jednom z gymnázií v Plzni a okolí (v závislosti na prostorových kapacitách škol) tak, aby byla nabídka všeobecného vzdělávání dostatečná vzhledem k vyššímu počtu žáků 9. ročníků:</a:t>
            </a:r>
          </a:p>
          <a:p>
            <a:endParaRPr lang="cs-CZ" b="1" dirty="0"/>
          </a:p>
          <a:p>
            <a:r>
              <a:rPr lang="cs-CZ" b="1" dirty="0"/>
              <a:t>Gymnázium Plzeň, Mikulášské nám. (školní rok 20</a:t>
            </a:r>
            <a:r>
              <a:rPr lang="cs-CZ" b="1" dirty="0">
                <a:solidFill>
                  <a:srgbClr val="FF0000"/>
                </a:solidFill>
              </a:rPr>
              <a:t>21</a:t>
            </a:r>
            <a:r>
              <a:rPr lang="cs-CZ" b="1" dirty="0"/>
              <a:t>/2022)</a:t>
            </a:r>
            <a:endParaRPr lang="cs-CZ" dirty="0"/>
          </a:p>
          <a:p>
            <a:r>
              <a:rPr lang="cs-CZ" dirty="0"/>
              <a:t>- 4leté gymnázium z 60 na 90</a:t>
            </a:r>
          </a:p>
          <a:p>
            <a:r>
              <a:rPr lang="cs-CZ" b="1" dirty="0"/>
              <a:t>Gymnázium Luďka Pika, Plzeň, Opavská 21 (školní rok 20</a:t>
            </a:r>
            <a:r>
              <a:rPr lang="cs-CZ" b="1" dirty="0">
                <a:solidFill>
                  <a:srgbClr val="FF0000"/>
                </a:solidFill>
              </a:rPr>
              <a:t>22</a:t>
            </a:r>
            <a:r>
              <a:rPr lang="cs-CZ" b="1" dirty="0"/>
              <a:t>/2023)</a:t>
            </a:r>
            <a:endParaRPr lang="cs-CZ" dirty="0"/>
          </a:p>
          <a:p>
            <a:r>
              <a:rPr lang="cs-CZ" dirty="0"/>
              <a:t>- 4leté gymnázium z 30 na 60</a:t>
            </a:r>
          </a:p>
          <a:p>
            <a:r>
              <a:rPr lang="cs-CZ" b="1" dirty="0"/>
              <a:t>Gymnázium a Střední odborná škola, Rokycany, Mládežníků 1115 (školní rok 20</a:t>
            </a:r>
            <a:r>
              <a:rPr lang="cs-CZ" b="1" dirty="0">
                <a:solidFill>
                  <a:srgbClr val="FF0000"/>
                </a:solidFill>
              </a:rPr>
              <a:t>23</a:t>
            </a:r>
            <a:r>
              <a:rPr lang="cs-CZ" b="1" dirty="0"/>
              <a:t>/2024)</a:t>
            </a:r>
            <a:endParaRPr lang="cs-CZ" dirty="0"/>
          </a:p>
          <a:p>
            <a:r>
              <a:rPr lang="cs-CZ" dirty="0"/>
              <a:t>- 4leté gymnázium z 30 na 60</a:t>
            </a:r>
          </a:p>
          <a:p>
            <a:r>
              <a:rPr lang="cs-CZ" b="1" dirty="0"/>
              <a:t>Masarykovo gymnázium, Plzeň (školní rok </a:t>
            </a:r>
            <a:r>
              <a:rPr lang="cs-CZ" b="1" dirty="0">
                <a:solidFill>
                  <a:srgbClr val="FF0000"/>
                </a:solidFill>
              </a:rPr>
              <a:t>2024/2025</a:t>
            </a:r>
            <a:r>
              <a:rPr lang="cs-CZ" b="1" dirty="0"/>
              <a:t>)</a:t>
            </a:r>
            <a:endParaRPr lang="cs-CZ" dirty="0"/>
          </a:p>
          <a:p>
            <a:r>
              <a:rPr lang="cs-CZ" dirty="0"/>
              <a:t>- 4leté gymnázium z 30 na 60</a:t>
            </a:r>
          </a:p>
          <a:p>
            <a:r>
              <a:rPr lang="cs-CZ" b="1" dirty="0"/>
              <a:t>Gymnázium Plzeň, Mikulášské nám. (školní rok </a:t>
            </a:r>
            <a:r>
              <a:rPr lang="cs-CZ" b="1" dirty="0">
                <a:solidFill>
                  <a:srgbClr val="FF0000"/>
                </a:solidFill>
              </a:rPr>
              <a:t>2024/2025</a:t>
            </a:r>
            <a:r>
              <a:rPr lang="cs-CZ" b="1" dirty="0"/>
              <a:t>)</a:t>
            </a:r>
            <a:endParaRPr lang="cs-CZ" dirty="0"/>
          </a:p>
          <a:p>
            <a:r>
              <a:rPr lang="cs-CZ" dirty="0"/>
              <a:t>- 4leté gymnázium z 60 na 90 (posílení všeobecné třídy)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Gymnázium, Stříbro (ve schvalovacím řízení na MŠMT – od školního roku 2024/2025)</a:t>
            </a:r>
          </a:p>
          <a:p>
            <a:r>
              <a:rPr lang="cs-CZ" dirty="0"/>
              <a:t>- 4leté gymnázium – nově 30</a:t>
            </a:r>
          </a:p>
        </p:txBody>
      </p:sp>
    </p:spTree>
    <p:extLst>
      <p:ext uri="{BB962C8B-B14F-4D97-AF65-F5344CB8AC3E}">
        <p14:creationId xmlns:p14="http://schemas.microsoft.com/office/powerpoint/2010/main" val="36482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9218" y="3072383"/>
            <a:ext cx="11352058" cy="1394111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VÝSLEDKY JEDNOTNÉ PŘIJÍMACÍ ZKOUŠKY</a:t>
            </a: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VŠECH UCHAZEČŮ, KTEŘÍ KONALI DT 2023</a:t>
            </a:r>
          </a:p>
        </p:txBody>
      </p:sp>
    </p:spTree>
    <p:extLst>
      <p:ext uri="{BB962C8B-B14F-4D97-AF65-F5344CB8AC3E}">
        <p14:creationId xmlns:p14="http://schemas.microsoft.com/office/powerpoint/2010/main" val="4099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885"/>
          <a:stretch/>
        </p:blipFill>
        <p:spPr>
          <a:xfrm>
            <a:off x="46298" y="2118166"/>
            <a:ext cx="12145702" cy="4450466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1" y="347299"/>
            <a:ext cx="8866414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Výsledky JPZ na SŠ 2023 – GYMNÁZIA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4943"/>
          <a:stretch/>
        </p:blipFill>
        <p:spPr>
          <a:xfrm>
            <a:off x="57300" y="2106593"/>
            <a:ext cx="11963895" cy="3679249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43501" y="347299"/>
            <a:ext cx="8866414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Výsledky JPZ na SŠ 2023 – LYCEA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4866"/>
          <a:stretch/>
        </p:blipFill>
        <p:spPr>
          <a:xfrm>
            <a:off x="140914" y="717630"/>
            <a:ext cx="11937536" cy="602891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43501" y="0"/>
            <a:ext cx="8866414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Výsledky JPZ na SŠ 2023 – SOŠ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4784"/>
          <a:stretch/>
        </p:blipFill>
        <p:spPr>
          <a:xfrm>
            <a:off x="127322" y="2065535"/>
            <a:ext cx="11956916" cy="3909121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43501" y="347299"/>
            <a:ext cx="8866414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Výsledky JPZ na SŠ 2023 – OBORY L0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Užitečné odkazy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www.atlasskolstvi.cz/stredni-skoly?show=intro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prijimacky.cermat.cz/menu/testova-zadani-k-procvicovani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https://infoabsolvent.cz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>
                <a:hlinkClick r:id="rId5"/>
              </a:rPr>
              <a:t>https://www.to-das.cz/kolik-bodu-z-prijimacek-musim-mit-prumerny-pocet-bodu-u-prijimacek/#</a:t>
            </a:r>
            <a:r>
              <a:rPr lang="cs-CZ" smtClean="0">
                <a:hlinkClick r:id="rId5"/>
              </a:rPr>
              <a:t>kolik</a:t>
            </a:r>
            <a:endParaRPr lang="cs-CZ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48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10353100" cy="788801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VÝVOJ POČTU NAROZENÝCH DĚTÍ V PK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261616" y="5745059"/>
            <a:ext cx="69128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/>
              <a:t>                              </a:t>
            </a:r>
            <a:r>
              <a:rPr lang="cs-CZ" sz="1200" b="1" dirty="0">
                <a:solidFill>
                  <a:srgbClr val="00B050"/>
                </a:solidFill>
              </a:rPr>
              <a:t>střední škola                                             </a:t>
            </a:r>
            <a:r>
              <a:rPr lang="cs-CZ" sz="1200" b="1" dirty="0">
                <a:solidFill>
                  <a:srgbClr val="0070C0"/>
                </a:solidFill>
              </a:rPr>
              <a:t>základní škola                                    </a:t>
            </a:r>
            <a:r>
              <a:rPr lang="cs-CZ" sz="1200" b="1" dirty="0">
                <a:solidFill>
                  <a:srgbClr val="FFCB00"/>
                </a:solidFill>
              </a:rPr>
              <a:t>mateřská škola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04096" y="5471545"/>
            <a:ext cx="89099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</a:rPr>
              <a:t>          2023/24  </a:t>
            </a:r>
            <a:r>
              <a:rPr lang="cs-CZ" sz="1200" b="1" dirty="0"/>
              <a:t>                                     </a:t>
            </a:r>
            <a:r>
              <a:rPr lang="cs-CZ" sz="1200" b="1" dirty="0">
                <a:solidFill>
                  <a:srgbClr val="00B050"/>
                </a:solidFill>
              </a:rPr>
              <a:t>IV.       III.       II.       I.       </a:t>
            </a:r>
            <a:r>
              <a:rPr lang="cs-CZ" sz="1200" b="1" dirty="0">
                <a:solidFill>
                  <a:srgbClr val="0070C0"/>
                </a:solidFill>
              </a:rPr>
              <a:t>9.       8.       7.       6.       5.       4.       3.      2.       1.        </a:t>
            </a:r>
            <a:r>
              <a:rPr lang="cs-CZ" sz="1200" b="1" dirty="0">
                <a:solidFill>
                  <a:srgbClr val="FFCB00"/>
                </a:solidFill>
              </a:rPr>
              <a:t>3.       2.       1.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04096" y="1249406"/>
            <a:ext cx="89099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rgbClr val="005CA8"/>
                </a:solidFill>
              </a:rPr>
              <a:t>           9. ročník v roce                                                                            2023  2024   2025  2026  2027   2028   2029  2030   2031  2032   2033   2034  2035  2036</a:t>
            </a: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813206" y="1624322"/>
          <a:ext cx="9000804" cy="387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aoblený obdélník 11"/>
          <p:cNvSpPr/>
          <p:nvPr/>
        </p:nvSpPr>
        <p:spPr>
          <a:xfrm>
            <a:off x="4586183" y="1249406"/>
            <a:ext cx="367428" cy="449857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9061967" y="6214533"/>
            <a:ext cx="752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ČSÚ</a:t>
            </a:r>
          </a:p>
        </p:txBody>
      </p:sp>
    </p:spTree>
    <p:extLst>
      <p:ext uri="{BB962C8B-B14F-4D97-AF65-F5344CB8AC3E}">
        <p14:creationId xmlns:p14="http://schemas.microsoft.com/office/powerpoint/2010/main" val="35560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0077" y="16498"/>
            <a:ext cx="8866414" cy="1325563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PŘIJÍMACÍ ŘÍZENÍ NA STŘEDNÍ ŠKOLY </a:t>
            </a:r>
            <a:b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PRO ŠKOLNÍ ROK 2024/2025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80077" y="1084788"/>
            <a:ext cx="9325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Nabídka míst na středních školách zřizovaných Plzeňským krajem </a:t>
            </a:r>
            <a:b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pro školní rok 2024-25</a:t>
            </a:r>
            <a:r>
              <a:rPr lang="cs-CZ" sz="2400" dirty="0"/>
              <a:t>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237744" y="2225012"/>
          <a:ext cx="6477948" cy="3989521"/>
        </p:xfrm>
        <a:graphic>
          <a:graphicData uri="http://schemas.openxmlformats.org/drawingml/2006/table">
            <a:tbl>
              <a:tblPr/>
              <a:tblGrid>
                <a:gridCol w="4401498">
                  <a:extLst>
                    <a:ext uri="{9D8B030D-6E8A-4147-A177-3AD203B41FA5}">
                      <a16:colId xmlns:a16="http://schemas.microsoft.com/office/drawing/2014/main" val="195731273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185362907"/>
                    </a:ext>
                  </a:extLst>
                </a:gridCol>
              </a:tblGrid>
              <a:tr h="7432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Předpokládaný</a:t>
                      </a:r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počet 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žáků </a:t>
                      </a:r>
                      <a:b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ročníků  5 899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Nabídka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780413"/>
                  </a:ext>
                </a:extLst>
              </a:tr>
              <a:tr h="4637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míst pro žáky 9. tříd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19576"/>
                  </a:ext>
                </a:extLst>
              </a:tr>
              <a:tr h="4637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Čtyřletá gymnázia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093093"/>
                  </a:ext>
                </a:extLst>
              </a:tr>
              <a:tr h="4637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Lycea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935684"/>
                  </a:ext>
                </a:extLst>
              </a:tr>
              <a:tr h="4637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Obory s maturitní zkouškou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133827"/>
                  </a:ext>
                </a:extLst>
              </a:tr>
              <a:tr h="4637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Obory L0+H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47078"/>
                  </a:ext>
                </a:extLst>
              </a:tr>
              <a:tr h="4637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Obory s výučním listem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094051"/>
                  </a:ext>
                </a:extLst>
              </a:tr>
              <a:tr h="4637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Jiné obory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505509"/>
                  </a:ext>
                </a:extLst>
              </a:tr>
            </a:tbl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/>
          </p:nvPr>
        </p:nvGraphicFramePr>
        <p:xfrm>
          <a:off x="6715692" y="2124364"/>
          <a:ext cx="5587144" cy="356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3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1" y="347299"/>
            <a:ext cx="4238049" cy="1957751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DEVÁŤÁCI A PŘIJÍMACÍ ZKOUŠKY 2023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12497"/>
            <a:ext cx="4496843" cy="67970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550" y="-85725"/>
            <a:ext cx="741045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1" y="347299"/>
            <a:ext cx="8866414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NÁVRH NOVELY ŠKOLSKÉHO ZÁKONA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43501" y="969264"/>
            <a:ext cx="1005813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návrh novely školského zákona zveřejněný 2. 10. 2023 - </a:t>
            </a:r>
            <a:r>
              <a:rPr lang="cs-CZ" dirty="0">
                <a:solidFill>
                  <a:srgbClr val="FF0000"/>
                </a:solidFill>
                <a:hlinkClick r:id="rId3"/>
              </a:rPr>
              <a:t>sněmovní tisk 551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změna termínu podávání přihlášek – dříve !!! 20. 2.</a:t>
            </a:r>
          </a:p>
          <a:p>
            <a:pPr marL="285750" indent="-285750">
              <a:buFontTx/>
              <a:buChar char="-"/>
            </a:pPr>
            <a:r>
              <a:rPr lang="cs-CZ" dirty="0"/>
              <a:t>uchazeč si může podat 3 přihlášky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přihlášky se podávají elektronicky (prostřednictvím bankovní identity občana – zákonného zástupce)</a:t>
            </a:r>
          </a:p>
          <a:p>
            <a:pPr marL="285750" indent="-285750">
              <a:buFontTx/>
              <a:buChar char="-"/>
            </a:pPr>
            <a:r>
              <a:rPr lang="cs-CZ" dirty="0"/>
              <a:t>povinné přílohy se </a:t>
            </a:r>
            <a:r>
              <a:rPr lang="cs-CZ" dirty="0" err="1"/>
              <a:t>scanují</a:t>
            </a:r>
            <a:r>
              <a:rPr lang="cs-CZ" dirty="0"/>
              <a:t> do systému (strojově čitelné)</a:t>
            </a:r>
          </a:p>
          <a:p>
            <a:pPr marL="285750" indent="-285750">
              <a:buFontTx/>
              <a:buChar char="-"/>
            </a:pPr>
            <a:r>
              <a:rPr lang="cs-CZ" dirty="0"/>
              <a:t>pořadí oborů je dle priority uchazeče</a:t>
            </a:r>
          </a:p>
          <a:p>
            <a:pPr marL="285750" indent="-285750">
              <a:buFontTx/>
              <a:buChar char="-"/>
            </a:pPr>
            <a:r>
              <a:rPr lang="cs-CZ" dirty="0"/>
              <a:t>bude ponechána možnost podat přihlášku v papírové formě, kterou SŠ zaeviduje do systému</a:t>
            </a:r>
          </a:p>
          <a:p>
            <a:pPr marL="285750" indent="-285750">
              <a:buFontTx/>
              <a:buChar char="-"/>
            </a:pPr>
            <a:r>
              <a:rPr lang="cs-CZ" dirty="0"/>
              <a:t>uchazeč bude přijat na základě výsledků přijímacího řízení na školu s nejvyšší prioritou</a:t>
            </a:r>
          </a:p>
          <a:p>
            <a:pPr marL="285750" indent="-285750">
              <a:buFontTx/>
              <a:buChar char="-"/>
            </a:pPr>
            <a:r>
              <a:rPr lang="cs-CZ" dirty="0"/>
              <a:t>právo na přijetí na školy s nižší prioritou automaticky zaniká</a:t>
            </a:r>
          </a:p>
          <a:p>
            <a:pPr marL="285750" indent="-285750">
              <a:buFontTx/>
              <a:buChar char="-"/>
            </a:pPr>
            <a:r>
              <a:rPr lang="cs-CZ" dirty="0"/>
              <a:t>rozhodnutí o přijetí a nově ani rozhodnutí o nepřijetí střední škola oznamuje v systému – NEPOSÍLÁ </a:t>
            </a:r>
          </a:p>
          <a:p>
            <a:pPr marL="285750" indent="-285750">
              <a:buFontTx/>
              <a:buChar char="-"/>
            </a:pPr>
            <a:r>
              <a:rPr lang="cs-CZ" dirty="0"/>
              <a:t>ruší se odevzdávání zápisových lístků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do druhého kola oborů s maturitní zkouškou se mohou hlásit pouze ti, kteří konali JPZ v 1. kole !!!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každý uchazeč má možnost konat jednotnou přijímací zkoušku 2x i když se hlásí pouze do 1 oboru s MZ</a:t>
            </a:r>
          </a:p>
          <a:p>
            <a:pPr marL="285750" indent="-285750">
              <a:buFontTx/>
              <a:buChar char="-"/>
            </a:pPr>
            <a:r>
              <a:rPr lang="cs-CZ" dirty="0"/>
              <a:t>JPZ se koná na SŠ, kterou určí systém (dle prostorových kapacit SŠ)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přijatý uchazeč se nesmí přihlásit do dalších kol přijímacího řízení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zrušení povinnosti zahrnout do kritérií výsledky vzdělávání ze ZŠ</a:t>
            </a:r>
          </a:p>
          <a:p>
            <a:pPr marL="285750" indent="-285750">
              <a:buFontTx/>
              <a:buChar char="-"/>
            </a:pPr>
            <a:r>
              <a:rPr lang="cs-CZ" dirty="0"/>
              <a:t>termín pro podání přihlášek do oborů s talentovou zkouškou se TENTO ROK nemění </a:t>
            </a:r>
          </a:p>
          <a:p>
            <a:pPr marL="285750" indent="-285750">
              <a:buFontTx/>
              <a:buChar char="-"/>
            </a:pPr>
            <a:r>
              <a:rPr lang="cs-CZ" dirty="0"/>
              <a:t>seznam volných míst pro 2. kolo přijímacího řízení již nezveřejňuje krajský úřad</a:t>
            </a:r>
          </a:p>
        </p:txBody>
      </p:sp>
    </p:spTree>
    <p:extLst>
      <p:ext uri="{BB962C8B-B14F-4D97-AF65-F5344CB8AC3E}">
        <p14:creationId xmlns:p14="http://schemas.microsoft.com/office/powerpoint/2010/main" val="352734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1" y="347299"/>
            <a:ext cx="8866414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NÁVRH VYHLÁŠKY O PŘIJÍMACÍM ŘÍZENÍ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43501" y="969264"/>
            <a:ext cx="1044619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 PŘIPOMÍNKOVÉM ŘÍZENÍ 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termín podání přihlášky pro 1. kolo přijímacího řízení je stanoven na 20. února</a:t>
            </a:r>
          </a:p>
          <a:p>
            <a:pPr marL="285750" indent="-285750">
              <a:buFontTx/>
              <a:buChar char="-"/>
            </a:pPr>
            <a:r>
              <a:rPr lang="cs-CZ" dirty="0"/>
              <a:t>školní přijímací zkouška se koná v období 15. 3. – 23. 4. </a:t>
            </a:r>
          </a:p>
          <a:p>
            <a:pPr marL="285750" indent="-285750">
              <a:buFontTx/>
              <a:buChar char="-"/>
            </a:pPr>
            <a:r>
              <a:rPr lang="cs-CZ" dirty="0"/>
              <a:t>jednotná přijímací zkouška se koná v období 10. 4. – 18. </a:t>
            </a:r>
            <a:r>
              <a:rPr lang="cs-CZ"/>
              <a:t>4. 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ředitel odešle pozvánku k přijímací zkoušce 14 dní před jejím konáním</a:t>
            </a:r>
          </a:p>
          <a:p>
            <a:pPr marL="285750" indent="-285750">
              <a:buFontTx/>
              <a:buChar char="-"/>
            </a:pPr>
            <a:r>
              <a:rPr lang="cs-CZ" dirty="0"/>
              <a:t>CERMAT předá výsledky JPZ střední škole 6. 5. </a:t>
            </a:r>
          </a:p>
          <a:p>
            <a:pPr marL="285750" indent="-285750">
              <a:buFontTx/>
              <a:buChar char="-"/>
            </a:pPr>
            <a:r>
              <a:rPr lang="cs-CZ" dirty="0"/>
              <a:t>ředitel zpracuje výsledkovou listinu + 1 pracovní den</a:t>
            </a:r>
          </a:p>
          <a:p>
            <a:pPr marL="285750" indent="-285750">
              <a:buFontTx/>
              <a:buChar char="-"/>
            </a:pPr>
            <a:r>
              <a:rPr lang="cs-CZ" dirty="0"/>
              <a:t>CERMAT vyhodnotí přijímací řízení dle </a:t>
            </a:r>
            <a:r>
              <a:rPr lang="cs-CZ" dirty="0" err="1"/>
              <a:t>prioritizace</a:t>
            </a:r>
            <a:r>
              <a:rPr lang="cs-CZ" dirty="0"/>
              <a:t> uchazečů + 1 den</a:t>
            </a:r>
          </a:p>
          <a:p>
            <a:pPr marL="285750" indent="-285750">
              <a:buFontTx/>
              <a:buChar char="-"/>
            </a:pPr>
            <a:r>
              <a:rPr lang="cs-CZ" dirty="0"/>
              <a:t>ředitel zkontroluje seznam přijatých uchazečů a potvrdí správnost + 1 pracovní den</a:t>
            </a:r>
          </a:p>
          <a:p>
            <a:pPr marL="285750" indent="-285750">
              <a:buFontTx/>
              <a:buChar char="-"/>
            </a:pPr>
            <a:r>
              <a:rPr lang="cs-CZ" dirty="0"/>
              <a:t>ředitel zveřejní výsledky 1. kola přijímacího řízení – 4. pracovní den po potvrzení správnosti – </a:t>
            </a:r>
            <a:r>
              <a:rPr lang="cs-CZ" b="1" dirty="0">
                <a:solidFill>
                  <a:srgbClr val="FF0000"/>
                </a:solidFill>
              </a:rPr>
              <a:t>??? 15. 5. ???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/>
              <a:t>ředitel do 18. 5. stanoví druhé kolo přijímacího řízení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termín pro podání přihlášky do 2. kola je 24. 5. </a:t>
            </a:r>
          </a:p>
          <a:p>
            <a:pPr marL="285750" indent="-285750">
              <a:buFontTx/>
              <a:buChar char="-"/>
            </a:pPr>
            <a:r>
              <a:rPr lang="cs-CZ" dirty="0"/>
              <a:t>CERMAT vyhodnotí přijímací řízení dle </a:t>
            </a:r>
            <a:r>
              <a:rPr lang="cs-CZ" dirty="0" err="1"/>
              <a:t>prioritizace</a:t>
            </a:r>
            <a:r>
              <a:rPr lang="cs-CZ" dirty="0"/>
              <a:t> uchazečů ve 2. kole 13. 6.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325" y="677185"/>
            <a:ext cx="3794089" cy="2682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ěticípá hvězda 6"/>
          <p:cNvSpPr/>
          <p:nvPr/>
        </p:nvSpPr>
        <p:spPr>
          <a:xfrm>
            <a:off x="8638391" y="1847261"/>
            <a:ext cx="161365" cy="1613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Pěticípá hvězda 7"/>
          <p:cNvSpPr/>
          <p:nvPr/>
        </p:nvSpPr>
        <p:spPr>
          <a:xfrm>
            <a:off x="9159990" y="1847260"/>
            <a:ext cx="161365" cy="1613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Pěticípá hvězda 8"/>
          <p:cNvSpPr/>
          <p:nvPr/>
        </p:nvSpPr>
        <p:spPr>
          <a:xfrm>
            <a:off x="9681589" y="1847259"/>
            <a:ext cx="161365" cy="1613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Pěticípá hvězda 9"/>
          <p:cNvSpPr/>
          <p:nvPr/>
        </p:nvSpPr>
        <p:spPr>
          <a:xfrm>
            <a:off x="10203188" y="1847260"/>
            <a:ext cx="161365" cy="1613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Pěticípá hvězda 10"/>
          <p:cNvSpPr/>
          <p:nvPr/>
        </p:nvSpPr>
        <p:spPr>
          <a:xfrm>
            <a:off x="10724787" y="1847259"/>
            <a:ext cx="161365" cy="1613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Pěticípá hvězda 12"/>
          <p:cNvSpPr/>
          <p:nvPr/>
        </p:nvSpPr>
        <p:spPr>
          <a:xfrm>
            <a:off x="8638391" y="2269502"/>
            <a:ext cx="161365" cy="1613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Pěticípá hvězda 13"/>
          <p:cNvSpPr/>
          <p:nvPr/>
        </p:nvSpPr>
        <p:spPr>
          <a:xfrm>
            <a:off x="9159990" y="2269501"/>
            <a:ext cx="161365" cy="1613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5" name="Pěticípá hvězda 14"/>
          <p:cNvSpPr/>
          <p:nvPr/>
        </p:nvSpPr>
        <p:spPr>
          <a:xfrm>
            <a:off x="9681589" y="2269500"/>
            <a:ext cx="161365" cy="1613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</a:t>
            </a:r>
            <a:r>
              <a:rPr lang="cs-CZ" dirty="0" err="1" smtClean="0"/>
              <a:t>info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31.1. dají ředitelé SŠ požadavky pro přijetí na stránky školy</a:t>
            </a:r>
          </a:p>
          <a:p>
            <a:r>
              <a:rPr lang="cs-CZ" dirty="0" smtClean="0"/>
              <a:t>Změna </a:t>
            </a:r>
            <a:r>
              <a:rPr lang="cs-CZ" dirty="0" err="1" smtClean="0"/>
              <a:t>prioritizace</a:t>
            </a:r>
            <a:r>
              <a:rPr lang="cs-CZ" dirty="0" smtClean="0"/>
              <a:t> je možná do 15. března pro ty, kteří absolvovali přijímačky na SŠ s talentovou zkouškou</a:t>
            </a:r>
          </a:p>
          <a:p>
            <a:r>
              <a:rPr lang="cs-CZ" dirty="0" smtClean="0"/>
              <a:t>Do 15.2. se zveřejní výsledky talentových zkoušek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6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10429299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Navýšené kapacity na SŠ pro školní rok 2022/23 - zů</a:t>
            </a:r>
            <a: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stávají</a:t>
            </a: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3500" y="1123043"/>
            <a:ext cx="96063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Navýšení kapacit oborů pro školní rok 2022/2023 zůstává trvale v nabídce: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Střední průmyslová škola strojnická a Střední odborná škola profesora Švejcara, Klatovská 109</a:t>
            </a:r>
            <a:endParaRPr lang="cs-CZ" dirty="0"/>
          </a:p>
          <a:p>
            <a:r>
              <a:rPr lang="cs-CZ" dirty="0"/>
              <a:t>     - Pedagogické lyceum z 30 na 60 míst</a:t>
            </a:r>
          </a:p>
          <a:p>
            <a:r>
              <a:rPr lang="cs-CZ" dirty="0"/>
              <a:t>     - Sociální činnost z 30 na 60 míst</a:t>
            </a:r>
          </a:p>
          <a:p>
            <a:r>
              <a:rPr lang="cs-CZ" dirty="0"/>
              <a:t>     - Elektrotechnika z 30 na 60 míst – nové zaměření oboru </a:t>
            </a:r>
            <a:r>
              <a:rPr lang="cs-CZ" dirty="0" err="1"/>
              <a:t>Mechatronika</a:t>
            </a:r>
            <a:r>
              <a:rPr lang="cs-CZ" dirty="0"/>
              <a:t> – Robotika</a:t>
            </a:r>
          </a:p>
          <a:p>
            <a:r>
              <a:rPr lang="cs-CZ" dirty="0"/>
              <a:t>     - Ekonomika a podnikání – Ekonomika a podnikání ve strojírenství – nově 30 </a:t>
            </a:r>
          </a:p>
          <a:p>
            <a:r>
              <a:rPr lang="cs-CZ" b="1" dirty="0"/>
              <a:t>Integrovaná střední škola živnostenská, Plzeň, Škroupova 13</a:t>
            </a:r>
            <a:endParaRPr lang="cs-CZ" dirty="0"/>
          </a:p>
          <a:p>
            <a:r>
              <a:rPr lang="cs-CZ" dirty="0"/>
              <a:t>     - Ekonomika a podnikání z 30 na 60 míst</a:t>
            </a:r>
          </a:p>
          <a:p>
            <a:r>
              <a:rPr lang="cs-CZ" b="1" dirty="0"/>
              <a:t>Střední odborné učiliště elektrotechnické, Plzeň, Vejprnická 56</a:t>
            </a:r>
            <a:endParaRPr lang="cs-CZ" dirty="0"/>
          </a:p>
          <a:p>
            <a:r>
              <a:rPr lang="cs-CZ" dirty="0"/>
              <a:t>     - Informační technologie z 45 na 60 míst</a:t>
            </a:r>
          </a:p>
          <a:p>
            <a:r>
              <a:rPr lang="cs-CZ" b="1" dirty="0"/>
              <a:t>Střední odborná škola a Střední odborné učiliště Horšovský Týn, Littrowa 122</a:t>
            </a:r>
            <a:endParaRPr lang="cs-CZ" dirty="0"/>
          </a:p>
          <a:p>
            <a:r>
              <a:rPr lang="cs-CZ" dirty="0"/>
              <a:t>     - Předškolní a mimoškolní pedagogika z 30 na 60 míst</a:t>
            </a:r>
          </a:p>
          <a:p>
            <a:r>
              <a:rPr lang="cs-CZ" b="1" dirty="0"/>
              <a:t>SPŠ Tachov, Světce 1</a:t>
            </a: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r>
              <a:rPr lang="cs-CZ" dirty="0"/>
              <a:t>    - Elektromechanik pro zařízení a přístroje – nově 24</a:t>
            </a:r>
          </a:p>
          <a:p>
            <a:pPr>
              <a:spcAft>
                <a:spcPts val="0"/>
              </a:spcAft>
            </a:pPr>
            <a:r>
              <a:rPr lang="cs-CZ" dirty="0">
                <a:effectLst/>
                <a:ea typeface="Calibri" panose="020F0502020204030204" pitchFamily="34" charset="0"/>
              </a:rPr>
              <a:t>     - Mechanik elektrotechnik – </a:t>
            </a:r>
            <a:r>
              <a:rPr lang="cs-CZ" dirty="0" err="1">
                <a:effectLst/>
                <a:ea typeface="Calibri" panose="020F0502020204030204" pitchFamily="34" charset="0"/>
              </a:rPr>
              <a:t>Mechatronika</a:t>
            </a:r>
            <a:r>
              <a:rPr lang="cs-CZ" dirty="0">
                <a:effectLst/>
                <a:ea typeface="Calibri" panose="020F0502020204030204" pitchFamily="34" charset="0"/>
              </a:rPr>
              <a:t> – nově 15</a:t>
            </a: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</a:rPr>
              <a:t>ZŠ a OŠ Horšovský Týn</a:t>
            </a:r>
          </a:p>
          <a:p>
            <a:pPr>
              <a:spcAft>
                <a:spcPts val="0"/>
              </a:spcAft>
            </a:pPr>
            <a:r>
              <a:rPr lang="cs-CZ" dirty="0">
                <a:ea typeface="Calibri" panose="020F0502020204030204" pitchFamily="34" charset="0"/>
              </a:rPr>
              <a:t>     - Prodavačské práce – nově 8</a:t>
            </a:r>
          </a:p>
          <a:p>
            <a:pPr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</a:rPr>
              <a:t>SOU Domažlice</a:t>
            </a:r>
          </a:p>
          <a:p>
            <a:pPr>
              <a:spcAft>
                <a:spcPts val="0"/>
              </a:spcAft>
            </a:pPr>
            <a:r>
              <a:rPr lang="cs-CZ" dirty="0">
                <a:effectLst/>
                <a:ea typeface="Calibri" panose="020F0502020204030204" pitchFamily="34" charset="0"/>
              </a:rPr>
              <a:t>     - Mechanik elektrotechnik – nově 30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cs-CZ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10429299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Navýšené kapacity na SŠ pro školní rok 2023/24 - zů</a:t>
            </a:r>
            <a: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stávají</a:t>
            </a: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3500" y="1333355"/>
            <a:ext cx="82804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 školní rok 2023/2024 byly navýšeny kapacity: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Integrovaná střední škola živnostenská, Plzeň, Škroupova 13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 - Kadeřník z 60 na 90 míst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Střední škola Rokycany, Jeřabinová 96/III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 - Mechanik opravář motorových vozidel  z 30 na 45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 - Kuchař-číšník z 51 na 60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Střední průmyslová škola stavební, Plzeň, Chodské nám. 2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pouze jednou 2023/24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 - Stavebnictví z 90 na 120 míst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Střední škola, Bor, Plzeňská 231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 - Opravář zemědělských strojů z 30 na 48 míst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Střední škola zemědělská a potravinářská, Klatovy, Národních mučedníků 141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 -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Agropodnikání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z 30 na 60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Střední zdravotnická škola a VOŠ zdravotnická, Plzeň, Karlovarská 99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 - Zdravotnické lyceum z 30 na 60 míst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745</Words>
  <Application>Microsoft Office PowerPoint</Application>
  <PresentationFormat>Širokoúhlá obrazovka</PresentationFormat>
  <Paragraphs>159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PŘIJÍMACÍ ŘÍZENÍ NA SŠ  pro školní rok 2024/2025</vt:lpstr>
      <vt:lpstr>VÝVOJ POČTU NAROZENÝCH DĚTÍ V PK</vt:lpstr>
      <vt:lpstr>PŘIJÍMACÍ ŘÍZENÍ NA STŘEDNÍ ŠKOLY  PRO ŠKOLNÍ ROK 2024/2025</vt:lpstr>
      <vt:lpstr>DEVÁŤÁCI A PŘIJÍMACÍ ZKOUŠKY 2023</vt:lpstr>
      <vt:lpstr>NÁVRH NOVELY ŠKOLSKÉHO ZÁKONA</vt:lpstr>
      <vt:lpstr>NÁVRH VYHLÁŠKY O PŘIJÍMACÍM ŘÍZENÍ</vt:lpstr>
      <vt:lpstr>Další info:</vt:lpstr>
      <vt:lpstr>Navýšené kapacity na SŠ pro školní rok 2022/23 - zůstávají</vt:lpstr>
      <vt:lpstr>Navýšené kapacity na SŠ pro školní rok 2023/24 - zůstávají</vt:lpstr>
      <vt:lpstr>Navýšené kapacity na SŠ pro školní rok 2024/25</vt:lpstr>
      <vt:lpstr>KAPACITY NA GYMNÁZIÍCH V PLZEŇSKÉM KRAJI</vt:lpstr>
      <vt:lpstr>VÝSLEDKY JEDNOTNÉ PŘIJÍMACÍ ZKOUŠKY VŠECH UCHAZEČŮ, KTEŘÍ KONALI DT 2023</vt:lpstr>
      <vt:lpstr>Výsledky JPZ na SŠ 2023 – GYMNÁZIA</vt:lpstr>
      <vt:lpstr>Výsledky JPZ na SŠ 2023 – LYCEA</vt:lpstr>
      <vt:lpstr>Výsledky JPZ na SŠ 2023 – SOŠ</vt:lpstr>
      <vt:lpstr>Výsledky JPZ na SŠ 2023 – OBORY L0</vt:lpstr>
      <vt:lpstr>Užitečné odkazy: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Radová Jindra</dc:creator>
  <cp:lastModifiedBy>Stanislav Rous</cp:lastModifiedBy>
  <cp:revision>111</cp:revision>
  <dcterms:created xsi:type="dcterms:W3CDTF">2023-07-12T06:56:47Z</dcterms:created>
  <dcterms:modified xsi:type="dcterms:W3CDTF">2023-11-07T06:07:28Z</dcterms:modified>
</cp:coreProperties>
</file>